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3" r:id="rId4"/>
    <p:sldId id="274" r:id="rId5"/>
    <p:sldId id="276" r:id="rId6"/>
    <p:sldId id="264" r:id="rId7"/>
    <p:sldId id="279" r:id="rId8"/>
    <p:sldId id="278" r:id="rId9"/>
    <p:sldId id="260" r:id="rId10"/>
    <p:sldId id="277" r:id="rId11"/>
    <p:sldId id="265" r:id="rId12"/>
    <p:sldId id="280" r:id="rId13"/>
    <p:sldId id="281" r:id="rId14"/>
    <p:sldId id="282" r:id="rId15"/>
    <p:sldId id="283"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B25"/>
    <a:srgbClr val="009900"/>
    <a:srgbClr val="53670B"/>
    <a:srgbClr val="094E06"/>
    <a:srgbClr val="1193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46694-8771-45BD-B8F5-59CDF0F74127}" type="datetimeFigureOut">
              <a:rPr lang="en-US" smtClean="0"/>
              <a:pPr/>
              <a:t>8/19/2019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D57B0-B2FB-4EC9-969C-9ED9E86A30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D57B0-B2FB-4EC9-969C-9ED9E86A30E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D57B0-B2FB-4EC9-969C-9ED9E86A30E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D57B0-B2FB-4EC9-969C-9ED9E86A30E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D57B0-B2FB-4EC9-969C-9ED9E86A30E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D57B0-B2FB-4EC9-969C-9ED9E86A30E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Scenic Nationalism</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 would have it remembered that nature has shed over this land beauty and magnificence, and although the character of its scenery may differ from the old world's, yet inferiority must not therefore be inferred; for though American scenery is destitute of many of those circumstances that give value to the European, still it has features, and glorious ones, unknown to Europe.” </a:t>
            </a:r>
          </a:p>
        </p:txBody>
      </p:sp>
      <p:sp>
        <p:nvSpPr>
          <p:cNvPr id="4" name="Slide Number Placeholder 3"/>
          <p:cNvSpPr>
            <a:spLocks noGrp="1"/>
          </p:cNvSpPr>
          <p:nvPr>
            <p:ph type="sldNum" sz="quarter" idx="10"/>
          </p:nvPr>
        </p:nvSpPr>
        <p:spPr/>
        <p:txBody>
          <a:bodyPr/>
          <a:lstStyle/>
          <a:p>
            <a:fld id="{391D57B0-B2FB-4EC9-969C-9ED9E86A30E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1D57B0-B2FB-4EC9-969C-9ED9E86A30E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CC7AD-7C7F-44DD-B346-93F9B05FB35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CC7AD-7C7F-44DD-B346-93F9B05FB35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CC7AD-7C7F-44DD-B346-93F9B05FB35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CC7AD-7C7F-44DD-B346-93F9B05FB35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CC7AD-7C7F-44DD-B346-93F9B05FB35A}"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CC7AD-7C7F-44DD-B346-93F9B05FB35A}"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CC7AD-7C7F-44DD-B346-93F9B05FB35A}" type="datetimeFigureOut">
              <a:rPr lang="en-US" smtClean="0"/>
              <a:pPr/>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CC7AD-7C7F-44DD-B346-93F9B05FB35A}" type="datetimeFigureOut">
              <a:rPr lang="en-US" smtClean="0"/>
              <a:pPr/>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CC7AD-7C7F-44DD-B346-93F9B05FB35A}" type="datetimeFigureOut">
              <a:rPr lang="en-US" smtClean="0"/>
              <a:pPr/>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CC7AD-7C7F-44DD-B346-93F9B05FB35A}"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CC7AD-7C7F-44DD-B346-93F9B05FB35A}"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72014-33BA-4C4B-AC34-3590E5245F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18B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CC7AD-7C7F-44DD-B346-93F9B05FB35A}" type="datetimeFigureOut">
              <a:rPr lang="en-US" smtClean="0"/>
              <a:pPr/>
              <a:t>8/19/2019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72014-33BA-4C4B-AC34-3590E5245F7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1143000"/>
          </a:xfrm>
        </p:spPr>
        <p:txBody>
          <a:bodyPr>
            <a:normAutofit fontScale="90000"/>
          </a:bodyPr>
          <a:lstStyle/>
          <a:p>
            <a:r>
              <a:rPr lang="en-US" sz="5300" dirty="0" smtClean="0">
                <a:latin typeface="Cooper Black" pitchFamily="18" charset="0"/>
              </a:rPr>
              <a:t>Art &amp; the Environment</a:t>
            </a:r>
            <a:r>
              <a:rPr lang="en-US" sz="3600" dirty="0" smtClean="0"/>
              <a:t/>
            </a:r>
            <a:br>
              <a:rPr lang="en-US" sz="3600" dirty="0" smtClean="0"/>
            </a:br>
            <a:r>
              <a:rPr lang="en-US" sz="3600" dirty="0" smtClean="0">
                <a:latin typeface="Calibri" pitchFamily="34" charset="0"/>
              </a:rPr>
              <a:t>Lesson 1: Landscapes of the Past</a:t>
            </a:r>
            <a:endParaRPr lang="en-US" sz="36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86400" y="6172200"/>
            <a:ext cx="3526971" cy="572756"/>
          </a:xfrm>
          <a:prstGeom prst="rect">
            <a:avLst/>
          </a:prstGeom>
        </p:spPr>
      </p:pic>
      <p:pic>
        <p:nvPicPr>
          <p:cNvPr id="9" name="Picture 8" descr="1949.1.4_Cole Thomas.jpg"/>
          <p:cNvPicPr>
            <a:picLocks noChangeAspect="1"/>
          </p:cNvPicPr>
          <p:nvPr/>
        </p:nvPicPr>
        <p:blipFill>
          <a:blip r:embed="rId4" cstate="print"/>
          <a:stretch>
            <a:fillRect/>
          </a:stretch>
        </p:blipFill>
        <p:spPr>
          <a:xfrm>
            <a:off x="0" y="0"/>
            <a:ext cx="9144000" cy="2761488"/>
          </a:xfrm>
          <a:prstGeom prst="rect">
            <a:avLst/>
          </a:prstGeom>
        </p:spPr>
      </p:pic>
      <p:sp>
        <p:nvSpPr>
          <p:cNvPr id="10" name="TextBox 9"/>
          <p:cNvSpPr txBox="1"/>
          <p:nvPr/>
        </p:nvSpPr>
        <p:spPr>
          <a:xfrm>
            <a:off x="228600" y="6248400"/>
            <a:ext cx="2667000" cy="369332"/>
          </a:xfrm>
          <a:prstGeom prst="rect">
            <a:avLst/>
          </a:prstGeom>
          <a:noFill/>
        </p:spPr>
        <p:txBody>
          <a:bodyPr wrap="square" rtlCol="0">
            <a:spAutoFit/>
          </a:bodyPr>
          <a:lstStyle/>
          <a:p>
            <a:r>
              <a:rPr lang="en-US" dirty="0" smtClean="0"/>
              <a:t>www.albanyinstitute.org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a:bodyPr>
          <a:lstStyle/>
          <a:p>
            <a:r>
              <a:rPr lang="en-US" dirty="0" smtClean="0">
                <a:latin typeface="Cooper Black" pitchFamily="18" charset="0"/>
              </a:rPr>
              <a:t>Analyze a Painting</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942.74_Hart.jpg"/>
          <p:cNvPicPr>
            <a:picLocks noChangeAspect="1"/>
          </p:cNvPicPr>
          <p:nvPr/>
        </p:nvPicPr>
        <p:blipFill>
          <a:blip r:embed="rId3" cstate="print"/>
          <a:stretch>
            <a:fillRect/>
          </a:stretch>
        </p:blipFill>
        <p:spPr>
          <a:xfrm>
            <a:off x="228600" y="0"/>
            <a:ext cx="8714644" cy="6248400"/>
          </a:xfrm>
          <a:prstGeom prst="rect">
            <a:avLst/>
          </a:prstGeom>
        </p:spPr>
      </p:pic>
      <p:sp>
        <p:nvSpPr>
          <p:cNvPr id="11" name="TextBox 10"/>
          <p:cNvSpPr txBox="1"/>
          <p:nvPr/>
        </p:nvSpPr>
        <p:spPr>
          <a:xfrm>
            <a:off x="5334000" y="6211669"/>
            <a:ext cx="3352800" cy="646331"/>
          </a:xfrm>
          <a:prstGeom prst="rect">
            <a:avLst/>
          </a:prstGeom>
          <a:noFill/>
        </p:spPr>
        <p:txBody>
          <a:bodyPr wrap="square" rtlCol="0">
            <a:spAutoFit/>
          </a:bodyPr>
          <a:lstStyle/>
          <a:p>
            <a:r>
              <a:rPr lang="en-US" sz="1200" dirty="0"/>
              <a:t>A Distant View of </a:t>
            </a:r>
            <a:r>
              <a:rPr lang="en-US" sz="1200" dirty="0" smtClean="0"/>
              <a:t>Albany, 1848</a:t>
            </a:r>
          </a:p>
          <a:p>
            <a:r>
              <a:rPr lang="en-US" sz="1200" dirty="0" smtClean="0"/>
              <a:t>William Hart </a:t>
            </a:r>
            <a:r>
              <a:rPr lang="en-US" sz="1200" dirty="0"/>
              <a:t>(1823-1894)</a:t>
            </a:r>
            <a:endParaRPr lang="en-US" sz="1200" dirty="0" smtClean="0"/>
          </a:p>
          <a:p>
            <a:r>
              <a:rPr lang="en-US" sz="1200" dirty="0"/>
              <a:t>Albany Institute of History &amp; </a:t>
            </a:r>
            <a:r>
              <a:rPr lang="en-US" sz="1200" dirty="0" smtClean="0"/>
              <a:t>Art, 1942.74</a:t>
            </a:r>
            <a:endParaRPr lang="en-US" sz="1200" dirty="0"/>
          </a:p>
        </p:txBody>
      </p:sp>
      <p:cxnSp>
        <p:nvCxnSpPr>
          <p:cNvPr id="13" name="Straight Connector 12"/>
          <p:cNvCxnSpPr>
            <a:stCxn id="10" idx="0"/>
            <a:endCxn id="10" idx="2"/>
          </p:cNvCxnSpPr>
          <p:nvPr/>
        </p:nvCxnSpPr>
        <p:spPr>
          <a:xfrm>
            <a:off x="4585922" y="0"/>
            <a:ext cx="0" cy="6248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3"/>
            <a:endCxn id="10" idx="1"/>
          </p:cNvCxnSpPr>
          <p:nvPr/>
        </p:nvCxnSpPr>
        <p:spPr>
          <a:xfrm flipH="1">
            <a:off x="228600" y="3124200"/>
            <a:ext cx="871464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26" name="Text Box 2"/>
          <p:cNvSpPr txBox="1">
            <a:spLocks noChangeArrowheads="1"/>
          </p:cNvSpPr>
          <p:nvPr/>
        </p:nvSpPr>
        <p:spPr bwMode="auto">
          <a:xfrm>
            <a:off x="228600" y="0"/>
            <a:ext cx="250825" cy="369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F79646"/>
                </a:solidFill>
                <a:effectLst/>
                <a:latin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4572000" y="0"/>
            <a:ext cx="279400" cy="369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F79646"/>
                </a:solidFill>
                <a:effectLst/>
                <a:latin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228600" y="5867400"/>
            <a:ext cx="241300" cy="369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F79646"/>
                </a:solidFill>
                <a:effectLst/>
                <a:latin typeface="Calibri" pitchFamily="34" charset="0"/>
                <a:cs typeface="Arial" pitchFamily="34" charset="0"/>
              </a:rPr>
              <a:t>3</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4572000" y="5867400"/>
            <a:ext cx="269875" cy="369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F79646"/>
                </a:solidFill>
                <a:effectLst/>
                <a:latin typeface="Calibri" pitchFamily="34" charset="0"/>
                <a:cs typeface="Arial" pitchFamily="34" charset="0"/>
              </a:rPr>
              <a:t>4</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57005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924800" cy="1815882"/>
          </a:xfrm>
          <a:prstGeom prst="rect">
            <a:avLst/>
          </a:prstGeom>
          <a:noFill/>
        </p:spPr>
        <p:txBody>
          <a:bodyPr wrap="square" rtlCol="0">
            <a:spAutoFit/>
          </a:bodyPr>
          <a:lstStyle/>
          <a:p>
            <a:r>
              <a:rPr lang="en-US" sz="2800" dirty="0" smtClean="0"/>
              <a:t>Hudson River School artists were not the only ones who documented the landscape of the Hudson Valley. Can you think of any other reason why people would want to depict the landscape of this region?</a:t>
            </a:r>
            <a:endParaRPr lang="en-US" sz="2800" dirty="0"/>
          </a:p>
        </p:txBody>
      </p:sp>
      <p:sp>
        <p:nvSpPr>
          <p:cNvPr id="3" name="TextBox 2"/>
          <p:cNvSpPr txBox="1"/>
          <p:nvPr/>
        </p:nvSpPr>
        <p:spPr>
          <a:xfrm>
            <a:off x="533400" y="2362200"/>
            <a:ext cx="7924800" cy="3170099"/>
          </a:xfrm>
          <a:prstGeom prst="rect">
            <a:avLst/>
          </a:prstGeom>
          <a:noFill/>
        </p:spPr>
        <p:txBody>
          <a:bodyPr wrap="square" rtlCol="0">
            <a:spAutoFit/>
          </a:bodyPr>
          <a:lstStyle/>
          <a:p>
            <a:pPr algn="ctr">
              <a:lnSpc>
                <a:spcPct val="200000"/>
              </a:lnSpc>
              <a:buFont typeface="Arial" pitchFamily="34" charset="0"/>
              <a:buChar char="•"/>
            </a:pPr>
            <a:r>
              <a:rPr lang="en-US" sz="2000" dirty="0" smtClean="0"/>
              <a:t>Create maps</a:t>
            </a:r>
          </a:p>
          <a:p>
            <a:pPr algn="ctr">
              <a:lnSpc>
                <a:spcPct val="200000"/>
              </a:lnSpc>
              <a:buFont typeface="Arial" pitchFamily="34" charset="0"/>
              <a:buChar char="•"/>
            </a:pPr>
            <a:r>
              <a:rPr lang="en-US" sz="2000" dirty="0" smtClean="0"/>
              <a:t>Promote tourism and travel</a:t>
            </a:r>
          </a:p>
          <a:p>
            <a:pPr algn="ctr">
              <a:lnSpc>
                <a:spcPct val="200000"/>
              </a:lnSpc>
              <a:buFont typeface="Arial" pitchFamily="34" charset="0"/>
              <a:buChar char="•"/>
            </a:pPr>
            <a:r>
              <a:rPr lang="en-US" sz="2000" dirty="0" smtClean="0"/>
              <a:t>Military and defense plans</a:t>
            </a:r>
          </a:p>
          <a:p>
            <a:pPr algn="ctr">
              <a:lnSpc>
                <a:spcPct val="200000"/>
              </a:lnSpc>
              <a:buFont typeface="Arial" pitchFamily="34" charset="0"/>
              <a:buChar char="•"/>
            </a:pPr>
            <a:r>
              <a:rPr lang="en-US" sz="2000" dirty="0" smtClean="0"/>
              <a:t>Scientific or environmental studies</a:t>
            </a:r>
          </a:p>
          <a:p>
            <a:pPr algn="ctr">
              <a:lnSpc>
                <a:spcPct val="200000"/>
              </a:lnSpc>
              <a:buFont typeface="Arial" pitchFamily="34" charset="0"/>
              <a:buChar char="•"/>
            </a:pPr>
            <a:r>
              <a:rPr lang="en-US" sz="2000" dirty="0" smtClean="0"/>
              <a:t>Illustrations in books and other publications</a:t>
            </a:r>
            <a:endParaRPr lang="en-US" sz="2000" dirty="0"/>
          </a:p>
        </p:txBody>
      </p:sp>
      <p:sp>
        <p:nvSpPr>
          <p:cNvPr id="4" name="TextBox 3"/>
          <p:cNvSpPr txBox="1"/>
          <p:nvPr/>
        </p:nvSpPr>
        <p:spPr>
          <a:xfrm>
            <a:off x="609600" y="5486400"/>
            <a:ext cx="7924800" cy="830997"/>
          </a:xfrm>
          <a:prstGeom prst="rect">
            <a:avLst/>
          </a:prstGeom>
          <a:noFill/>
        </p:spPr>
        <p:txBody>
          <a:bodyPr wrap="square" rtlCol="0">
            <a:spAutoFit/>
          </a:bodyPr>
          <a:lstStyle/>
          <a:p>
            <a:r>
              <a:rPr lang="en-US" sz="2400" dirty="0" smtClean="0"/>
              <a:t>Analyze the next four images and answer the questions on your worksheet.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0"/>
            <a:ext cx="9144000" cy="5441031"/>
          </a:xfrm>
          <a:prstGeom prst="rect">
            <a:avLst/>
          </a:prstGeom>
          <a:noFill/>
          <a:ln w="9525" algn="in">
            <a:noFill/>
            <a:miter lim="800000"/>
            <a:headEnd/>
            <a:tailEnd/>
          </a:ln>
          <a:effectLst/>
        </p:spPr>
      </p:pic>
      <p:sp>
        <p:nvSpPr>
          <p:cNvPr id="34819" name="Text Box 3"/>
          <p:cNvSpPr txBox="1">
            <a:spLocks noChangeArrowheads="1"/>
          </p:cNvSpPr>
          <p:nvPr/>
        </p:nvSpPr>
        <p:spPr bwMode="auto">
          <a:xfrm>
            <a:off x="609600" y="5486400"/>
            <a:ext cx="82296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effectLst/>
                <a:latin typeface="Times New Roman" pitchFamily="18" charset="0"/>
                <a:cs typeface="Arial" pitchFamily="34" charset="0"/>
              </a:rPr>
              <a:t>Prospect of the City of Albany in the Province of New York in America</a:t>
            </a:r>
            <a:r>
              <a:rPr kumimoji="0" lang="en-US" sz="1200" b="0" i="0" u="none" strike="noStrike" cap="none" normalizeH="0" baseline="0" smtClean="0">
                <a:ln>
                  <a:noFill/>
                </a:ln>
                <a:effectLst/>
                <a:latin typeface="Times New Roman" pitchFamily="18" charset="0"/>
                <a:cs typeface="Arial" pitchFamily="34" charset="0"/>
              </a:rPr>
              <a:t>; Attributed to Thomas Davies probably after an original drawing by William Burgis, Ink wash on paper, c. 1760, Gift of Mrs. Richard C. Rockwell, 1980.17</a:t>
            </a:r>
            <a:endParaRPr kumimoji="0" lang="en-US" sz="1800" b="0" i="0" u="none" strike="noStrike" cap="none" normalizeH="0" baseline="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609600" y="0"/>
            <a:ext cx="8229600" cy="6037262"/>
          </a:xfrm>
          <a:prstGeom prst="rect">
            <a:avLst/>
          </a:prstGeom>
          <a:noFill/>
          <a:ln w="9525" algn="in">
            <a:noFill/>
            <a:miter lim="800000"/>
            <a:headEnd/>
            <a:tailEnd/>
          </a:ln>
          <a:effectLst/>
        </p:spPr>
      </p:pic>
      <p:sp>
        <p:nvSpPr>
          <p:cNvPr id="35843" name="Text Box 3"/>
          <p:cNvSpPr txBox="1">
            <a:spLocks noChangeArrowheads="1"/>
          </p:cNvSpPr>
          <p:nvPr/>
        </p:nvSpPr>
        <p:spPr bwMode="auto">
          <a:xfrm>
            <a:off x="685800" y="6019800"/>
            <a:ext cx="82296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A Plan of the City of Albany</a:t>
            </a:r>
            <a:r>
              <a:rPr kumimoji="0" lang="en-US" sz="1200" b="0" i="0" u="none" strike="noStrike" cap="none" normalizeH="0" baseline="0" dirty="0" smtClean="0">
                <a:ln>
                  <a:noFill/>
                </a:ln>
                <a:effectLst/>
                <a:latin typeface="Times New Roman" pitchFamily="18" charset="0"/>
                <a:cs typeface="Arial" pitchFamily="34" charset="0"/>
              </a:rPr>
              <a:t>; Engraved by R.H. Pease, Albany, NY, Lithograph on paper, 1794, Map 8</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6172200"/>
            <a:ext cx="82296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Sing </a:t>
            </a:r>
            <a:r>
              <a:rPr kumimoji="0" lang="en-US" sz="1200" b="1" i="0" u="none" strike="noStrike" cap="none" normalizeH="0" baseline="0" dirty="0" err="1" smtClean="0">
                <a:ln>
                  <a:noFill/>
                </a:ln>
                <a:effectLst/>
                <a:latin typeface="Times New Roman" pitchFamily="18" charset="0"/>
                <a:cs typeface="Arial" pitchFamily="34" charset="0"/>
              </a:rPr>
              <a:t>Sing</a:t>
            </a:r>
            <a:r>
              <a:rPr kumimoji="0" lang="en-US" sz="1200" b="1" i="0" u="none" strike="noStrike" cap="none" normalizeH="0" baseline="0" dirty="0" smtClean="0">
                <a:ln>
                  <a:noFill/>
                </a:ln>
                <a:effectLst/>
                <a:latin typeface="Times New Roman" pitchFamily="18" charset="0"/>
                <a:cs typeface="Arial" pitchFamily="34" charset="0"/>
              </a:rPr>
              <a:t> or Mount Pleasant</a:t>
            </a:r>
            <a:r>
              <a:rPr kumimoji="0" lang="en-US" sz="1200" b="0" i="0" u="none" strike="noStrike" cap="none" normalizeH="0" baseline="0" dirty="0" smtClean="0">
                <a:ln>
                  <a:noFill/>
                </a:ln>
                <a:effectLst/>
                <a:latin typeface="Times New Roman" pitchFamily="18" charset="0"/>
                <a:cs typeface="Arial" pitchFamily="34" charset="0"/>
              </a:rPr>
              <a:t>; Jacques-G</a:t>
            </a:r>
            <a:r>
              <a:rPr kumimoji="0" lang="en-US" sz="1200" b="0" i="0" u="none" strike="noStrike" cap="none" normalizeH="0" baseline="0" noProof="1" smtClean="0">
                <a:ln>
                  <a:noFill/>
                </a:ln>
                <a:effectLst/>
                <a:latin typeface="Times New Roman" pitchFamily="18" charset="0"/>
                <a:cs typeface="Arial" pitchFamily="34" charset="0"/>
              </a:rPr>
              <a:t>é</a:t>
            </a:r>
            <a:r>
              <a:rPr kumimoji="0" lang="en-US" sz="1200" b="0" i="0" u="none" strike="noStrike" cap="none" normalizeH="0" baseline="0" dirty="0" err="1" smtClean="0">
                <a:ln>
                  <a:noFill/>
                </a:ln>
                <a:effectLst/>
                <a:latin typeface="Times New Roman" pitchFamily="18" charset="0"/>
                <a:cs typeface="Arial" pitchFamily="34" charset="0"/>
              </a:rPr>
              <a:t>rard</a:t>
            </a:r>
            <a:r>
              <a:rPr kumimoji="0" lang="en-US" sz="1200" b="0" i="0" u="none" strike="noStrike" cap="none" normalizeH="0" baseline="0" dirty="0" smtClean="0">
                <a:ln>
                  <a:noFill/>
                </a:ln>
                <a:effectLst/>
                <a:latin typeface="Times New Roman" pitchFamily="18" charset="0"/>
                <a:cs typeface="Arial" pitchFamily="34" charset="0"/>
              </a:rPr>
              <a:t> </a:t>
            </a:r>
            <a:r>
              <a:rPr kumimoji="0" lang="en-US" sz="1200" b="0" i="0" u="none" strike="noStrike" cap="none" normalizeH="0" baseline="0" dirty="0" err="1" smtClean="0">
                <a:ln>
                  <a:noFill/>
                </a:ln>
                <a:effectLst/>
                <a:latin typeface="Times New Roman" pitchFamily="18" charset="0"/>
                <a:cs typeface="Arial" pitchFamily="34" charset="0"/>
              </a:rPr>
              <a:t>Milbert</a:t>
            </a:r>
            <a:r>
              <a:rPr kumimoji="0" lang="en-US" sz="1200" b="0" i="0" u="none" strike="noStrike" cap="none" normalizeH="0" baseline="0" dirty="0" smtClean="0">
                <a:ln>
                  <a:noFill/>
                </a:ln>
                <a:effectLst/>
                <a:latin typeface="Times New Roman" pitchFamily="18" charset="0"/>
                <a:cs typeface="Arial" pitchFamily="34" charset="0"/>
              </a:rPr>
              <a:t>, 1829, lithograph from </a:t>
            </a:r>
            <a:r>
              <a:rPr kumimoji="0" lang="en-US" sz="1200" b="0" i="0" u="none" strike="noStrike" cap="none" normalizeH="0" baseline="0" dirty="0" err="1" smtClean="0">
                <a:ln>
                  <a:noFill/>
                </a:ln>
                <a:effectLst/>
                <a:latin typeface="Times New Roman" pitchFamily="18" charset="0"/>
                <a:cs typeface="Arial" pitchFamily="34" charset="0"/>
              </a:rPr>
              <a:t>Itin</a:t>
            </a:r>
            <a:r>
              <a:rPr kumimoji="0" lang="en-US" sz="1200" b="0" i="0" u="none" strike="noStrike" cap="none" normalizeH="0" baseline="0" noProof="1" smtClean="0">
                <a:ln>
                  <a:noFill/>
                </a:ln>
                <a:effectLst/>
                <a:latin typeface="Times New Roman" pitchFamily="18" charset="0"/>
                <a:cs typeface="Arial" pitchFamily="34" charset="0"/>
              </a:rPr>
              <a:t>é</a:t>
            </a:r>
            <a:r>
              <a:rPr kumimoji="0" lang="en-US" sz="1200" b="0" i="0" u="none" strike="noStrike" cap="none" normalizeH="0" baseline="0" dirty="0" err="1" smtClean="0">
                <a:ln>
                  <a:noFill/>
                </a:ln>
                <a:effectLst/>
                <a:latin typeface="Times New Roman" pitchFamily="18" charset="0"/>
                <a:cs typeface="Arial" pitchFamily="34" charset="0"/>
              </a:rPr>
              <a:t>raire</a:t>
            </a:r>
            <a:r>
              <a:rPr kumimoji="0" lang="en-US" sz="1200" b="0" i="0" u="none" strike="noStrike" cap="none" normalizeH="0" baseline="0" dirty="0" smtClean="0">
                <a:ln>
                  <a:noFill/>
                </a:ln>
                <a:effectLst/>
                <a:latin typeface="Times New Roman" pitchFamily="18" charset="0"/>
                <a:cs typeface="Arial" pitchFamily="34" charset="0"/>
              </a:rPr>
              <a:t> </a:t>
            </a:r>
            <a:r>
              <a:rPr kumimoji="0" lang="en-US" sz="1200" b="0" i="0" u="none" strike="noStrike" cap="none" normalizeH="0" baseline="0" dirty="0" err="1" smtClean="0">
                <a:ln>
                  <a:noFill/>
                </a:ln>
                <a:effectLst/>
                <a:latin typeface="Times New Roman" pitchFamily="18" charset="0"/>
                <a:cs typeface="Arial" pitchFamily="34" charset="0"/>
              </a:rPr>
              <a:t>Pittoresque</a:t>
            </a:r>
            <a:r>
              <a:rPr kumimoji="0" lang="en-US" sz="1200" b="0" i="0" u="none" strike="noStrike" cap="none" normalizeH="0" baseline="0" dirty="0" smtClean="0">
                <a:ln>
                  <a:noFill/>
                </a:ln>
                <a:effectLst/>
                <a:latin typeface="Times New Roman" pitchFamily="18" charset="0"/>
                <a:cs typeface="Arial" pitchFamily="34" charset="0"/>
              </a:rPr>
              <a:t> du </a:t>
            </a:r>
            <a:r>
              <a:rPr kumimoji="0" lang="en-US" sz="1200" b="0" i="0" u="none" strike="noStrike" cap="none" normalizeH="0" baseline="0" dirty="0" err="1" smtClean="0">
                <a:ln>
                  <a:noFill/>
                </a:ln>
                <a:effectLst/>
                <a:latin typeface="Times New Roman" pitchFamily="18" charset="0"/>
                <a:cs typeface="Arial" pitchFamily="34" charset="0"/>
              </a:rPr>
              <a:t>fleauve</a:t>
            </a:r>
            <a:r>
              <a:rPr kumimoji="0" lang="en-US" sz="1200" b="0" i="0" u="none" strike="noStrike" cap="none" normalizeH="0" baseline="0" dirty="0" smtClean="0">
                <a:ln>
                  <a:noFill/>
                </a:ln>
                <a:effectLst/>
                <a:latin typeface="Times New Roman" pitchFamily="18" charset="0"/>
                <a:cs typeface="Arial" pitchFamily="34" charset="0"/>
              </a:rPr>
              <a:t> Hudson et des Parties Laterals, 1944.22.5</a:t>
            </a:r>
            <a:endParaRPr kumimoji="0" lang="en-US" sz="1800" b="0" i="0" u="none" strike="noStrike" cap="none" normalizeH="0" baseline="0" dirty="0" smtClean="0">
              <a:ln>
                <a:noFill/>
              </a:ln>
              <a:effectLst/>
              <a:latin typeface="Arial" pitchFamily="34" charset="0"/>
              <a:cs typeface="Arial" pitchFamily="34" charset="0"/>
            </a:endParaRPr>
          </a:p>
        </p:txBody>
      </p:sp>
      <p:pic>
        <p:nvPicPr>
          <p:cNvPr id="36867" name="Picture 3"/>
          <p:cNvPicPr>
            <a:picLocks noChangeAspect="1" noChangeArrowheads="1"/>
          </p:cNvPicPr>
          <p:nvPr/>
        </p:nvPicPr>
        <p:blipFill>
          <a:blip r:embed="rId2" cstate="print"/>
          <a:srcRect/>
          <a:stretch>
            <a:fillRect/>
          </a:stretch>
        </p:blipFill>
        <p:spPr bwMode="auto">
          <a:xfrm>
            <a:off x="914400" y="-1"/>
            <a:ext cx="7772400" cy="603875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609600" y="0"/>
            <a:ext cx="8077200" cy="6064403"/>
          </a:xfrm>
          <a:prstGeom prst="rect">
            <a:avLst/>
          </a:prstGeom>
          <a:noFill/>
          <a:ln w="9525" algn="in">
            <a:noFill/>
            <a:miter lim="800000"/>
            <a:headEnd/>
            <a:tailEnd/>
          </a:ln>
          <a:effectLst/>
        </p:spPr>
      </p:pic>
      <p:sp>
        <p:nvSpPr>
          <p:cNvPr id="37891" name="Text Box 3"/>
          <p:cNvSpPr txBox="1">
            <a:spLocks noChangeArrowheads="1"/>
          </p:cNvSpPr>
          <p:nvPr/>
        </p:nvSpPr>
        <p:spPr bwMode="auto">
          <a:xfrm>
            <a:off x="609600" y="6096000"/>
            <a:ext cx="82296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Baker’s Falls</a:t>
            </a:r>
            <a:r>
              <a:rPr kumimoji="0" lang="en-US" sz="1200" b="0" i="0" u="none" strike="noStrike" cap="none" normalizeH="0" baseline="0" dirty="0" smtClean="0">
                <a:ln>
                  <a:noFill/>
                </a:ln>
                <a:effectLst/>
                <a:latin typeface="Times New Roman" pitchFamily="18" charset="0"/>
                <a:cs typeface="Arial" pitchFamily="34" charset="0"/>
              </a:rPr>
              <a:t>; Drawn by William Guy Walls (1792-c.1864), Engraved by John Hill (1770-1850), Colored aquatint, 1822-1828, 1983.23.1</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51371" cy="1020762"/>
          </a:xfrm>
        </p:spPr>
        <p:txBody>
          <a:bodyPr>
            <a:normAutofit/>
          </a:bodyPr>
          <a:lstStyle/>
          <a:p>
            <a:r>
              <a:rPr lang="en-US" sz="3200" dirty="0" smtClean="0"/>
              <a:t>The Hudson River School</a:t>
            </a:r>
            <a:r>
              <a:rPr lang="en-US" sz="2800" dirty="0" smtClean="0"/>
              <a:t/>
            </a:r>
            <a:br>
              <a:rPr lang="en-US" sz="2800" dirty="0" smtClean="0"/>
            </a:br>
            <a:r>
              <a:rPr lang="en-US" sz="2400" dirty="0" smtClean="0"/>
              <a:t>America’s First Art Movement</a:t>
            </a:r>
            <a:endParaRPr lang="en-US" sz="2400" dirty="0"/>
          </a:p>
        </p:txBody>
      </p:sp>
      <p:sp>
        <p:nvSpPr>
          <p:cNvPr id="6" name="TextBox 5"/>
          <p:cNvSpPr txBox="1"/>
          <p:nvPr/>
        </p:nvSpPr>
        <p:spPr>
          <a:xfrm>
            <a:off x="228600" y="1600200"/>
            <a:ext cx="3124200" cy="42672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American landscape paintings</a:t>
            </a:r>
          </a:p>
          <a:p>
            <a:pPr marL="285750" indent="-285750">
              <a:lnSpc>
                <a:spcPct val="150000"/>
              </a:lnSpc>
              <a:buFont typeface="Arial" panose="020B0604020202020204" pitchFamily="34" charset="0"/>
              <a:buChar char="•"/>
            </a:pPr>
            <a:r>
              <a:rPr lang="en-US" dirty="0" smtClean="0"/>
              <a:t>1825-1875</a:t>
            </a:r>
          </a:p>
          <a:p>
            <a:pPr marL="285750" indent="-285750">
              <a:lnSpc>
                <a:spcPct val="150000"/>
              </a:lnSpc>
              <a:buFont typeface="Arial" panose="020B0604020202020204" pitchFamily="34" charset="0"/>
              <a:buChar char="•"/>
            </a:pPr>
            <a:r>
              <a:rPr lang="en-US" dirty="0" smtClean="0"/>
              <a:t>Not a formal “school”</a:t>
            </a:r>
          </a:p>
          <a:p>
            <a:pPr marL="285750" indent="-285750">
              <a:lnSpc>
                <a:spcPct val="150000"/>
              </a:lnSpc>
              <a:buFont typeface="Arial" panose="020B0604020202020204" pitchFamily="34" charset="0"/>
              <a:buChar char="•"/>
            </a:pPr>
            <a:r>
              <a:rPr lang="en-US" dirty="0" smtClean="0"/>
              <a:t>Informal group of artists who lived and worked in Hudson Valley</a:t>
            </a:r>
          </a:p>
          <a:p>
            <a:pPr marL="285750" indent="-285750">
              <a:lnSpc>
                <a:spcPct val="150000"/>
              </a:lnSpc>
              <a:buFont typeface="Arial" panose="020B0604020202020204" pitchFamily="34" charset="0"/>
              <a:buChar char="•"/>
            </a:pPr>
            <a:r>
              <a:rPr lang="en-US" dirty="0" smtClean="0"/>
              <a:t>Artists worked and exhibited in the same venues</a:t>
            </a:r>
          </a:p>
        </p:txBody>
      </p:sp>
      <p:sp>
        <p:nvSpPr>
          <p:cNvPr id="11" name="TextBox 10"/>
          <p:cNvSpPr txBox="1"/>
          <p:nvPr/>
        </p:nvSpPr>
        <p:spPr>
          <a:xfrm>
            <a:off x="4495800" y="6211669"/>
            <a:ext cx="4267200" cy="646331"/>
          </a:xfrm>
          <a:prstGeom prst="rect">
            <a:avLst/>
          </a:prstGeom>
          <a:noFill/>
        </p:spPr>
        <p:txBody>
          <a:bodyPr wrap="square" rtlCol="0">
            <a:spAutoFit/>
          </a:bodyPr>
          <a:lstStyle/>
          <a:p>
            <a:r>
              <a:rPr lang="en-US" sz="1200" dirty="0"/>
              <a:t>Lake </a:t>
            </a:r>
            <a:r>
              <a:rPr lang="en-US" sz="1200" dirty="0" err="1" smtClean="0"/>
              <a:t>Winnepesaukee</a:t>
            </a:r>
            <a:r>
              <a:rPr lang="en-US" sz="1200" dirty="0" smtClean="0"/>
              <a:t>, 1827 or 1828</a:t>
            </a:r>
          </a:p>
          <a:p>
            <a:r>
              <a:rPr lang="en-US" sz="1200" dirty="0" smtClean="0"/>
              <a:t>Thomas Cole </a:t>
            </a:r>
            <a:r>
              <a:rPr lang="en-US" sz="1200" dirty="0"/>
              <a:t>(1801-1848</a:t>
            </a:r>
            <a:r>
              <a:rPr lang="en-US" sz="1200" dirty="0" smtClean="0"/>
              <a:t>)</a:t>
            </a:r>
          </a:p>
          <a:p>
            <a:r>
              <a:rPr lang="en-US" sz="1200" dirty="0"/>
              <a:t>Gift of Dorothy Treat Arnold Cogswell, Jr., 1949.1.4</a:t>
            </a:r>
          </a:p>
        </p:txBody>
      </p:sp>
      <p:pic>
        <p:nvPicPr>
          <p:cNvPr id="8" name="Picture 7" descr="1949.1.4_Cole Thomas.jpg"/>
          <p:cNvPicPr>
            <a:picLocks noChangeAspect="1"/>
          </p:cNvPicPr>
          <p:nvPr/>
        </p:nvPicPr>
        <p:blipFill>
          <a:blip r:embed="rId3" cstate="print"/>
          <a:stretch>
            <a:fillRect/>
          </a:stretch>
        </p:blipFill>
        <p:spPr>
          <a:xfrm>
            <a:off x="3048000" y="1515921"/>
            <a:ext cx="6096001" cy="4279393"/>
          </a:xfrm>
          <a:prstGeom prst="rect">
            <a:avLst/>
          </a:prstGeom>
        </p:spPr>
      </p:pic>
    </p:spTree>
    <p:extLst>
      <p:ext uri="{BB962C8B-B14F-4D97-AF65-F5344CB8AC3E}">
        <p14:creationId xmlns="" xmlns:p14="http://schemas.microsoft.com/office/powerpoint/2010/main" val="898214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fontScale="90000"/>
          </a:bodyPr>
          <a:lstStyle/>
          <a:p>
            <a:r>
              <a:rPr lang="en-US" dirty="0" smtClean="0">
                <a:latin typeface="Cooper Black" pitchFamily="18" charset="0"/>
              </a:rPr>
              <a:t>Before the Hudson River School</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62.47_Heaten.jpg"/>
          <p:cNvPicPr>
            <a:picLocks noChangeAspect="1"/>
          </p:cNvPicPr>
          <p:nvPr/>
        </p:nvPicPr>
        <p:blipFill>
          <a:blip r:embed="rId3" cstate="print"/>
          <a:stretch>
            <a:fillRect/>
          </a:stretch>
        </p:blipFill>
        <p:spPr>
          <a:xfrm>
            <a:off x="0" y="0"/>
            <a:ext cx="5671566" cy="6858000"/>
          </a:xfrm>
          <a:prstGeom prst="rect">
            <a:avLst/>
          </a:prstGeom>
        </p:spPr>
      </p:pic>
      <p:sp>
        <p:nvSpPr>
          <p:cNvPr id="4" name="TextBox 3"/>
          <p:cNvSpPr txBox="1"/>
          <p:nvPr/>
        </p:nvSpPr>
        <p:spPr>
          <a:xfrm>
            <a:off x="5715000" y="5657671"/>
            <a:ext cx="3429000" cy="1200329"/>
          </a:xfrm>
          <a:prstGeom prst="rect">
            <a:avLst/>
          </a:prstGeom>
          <a:noFill/>
        </p:spPr>
        <p:txBody>
          <a:bodyPr wrap="square" rtlCol="0">
            <a:spAutoFit/>
          </a:bodyPr>
          <a:lstStyle/>
          <a:p>
            <a:r>
              <a:rPr lang="en-US" sz="1200" dirty="0" smtClean="0"/>
              <a:t>Abraham Wendell, c. 1737</a:t>
            </a:r>
          </a:p>
          <a:p>
            <a:r>
              <a:rPr lang="en-US" sz="1200" dirty="0" smtClean="0"/>
              <a:t>John </a:t>
            </a:r>
            <a:r>
              <a:rPr lang="en-US" sz="1200" dirty="0" err="1" smtClean="0"/>
              <a:t>Heaten</a:t>
            </a:r>
            <a:r>
              <a:rPr lang="en-US" sz="1200" dirty="0" smtClean="0"/>
              <a:t> (active c. 1730-1745)</a:t>
            </a:r>
          </a:p>
          <a:p>
            <a:r>
              <a:rPr lang="en-US" sz="1200" dirty="0" smtClean="0"/>
              <a:t>Gift of Governor and Mrs. W. </a:t>
            </a:r>
            <a:r>
              <a:rPr lang="en-US" sz="1200" dirty="0" err="1" smtClean="0"/>
              <a:t>Averell</a:t>
            </a:r>
            <a:r>
              <a:rPr lang="en-US" sz="1200" dirty="0" smtClean="0"/>
              <a:t> Harriman, </a:t>
            </a:r>
          </a:p>
          <a:p>
            <a:r>
              <a:rPr lang="en-US" sz="1200" dirty="0" smtClean="0"/>
              <a:t>Dorothy Treat Arnold (Mrs. Ledyard) </a:t>
            </a:r>
            <a:r>
              <a:rPr lang="en-US" sz="1200" dirty="0" err="1" smtClean="0"/>
              <a:t>Cogsell</a:t>
            </a:r>
            <a:r>
              <a:rPr lang="en-US" sz="1200" dirty="0" smtClean="0"/>
              <a:t>, Jr., </a:t>
            </a:r>
          </a:p>
          <a:p>
            <a:r>
              <a:rPr lang="en-US" sz="1200" dirty="0" smtClean="0"/>
              <a:t>Gates B. and Bessie </a:t>
            </a:r>
            <a:r>
              <a:rPr lang="en-US" sz="1200" dirty="0" err="1" smtClean="0"/>
              <a:t>DeBeer</a:t>
            </a:r>
            <a:r>
              <a:rPr lang="en-US" sz="1200" dirty="0" smtClean="0"/>
              <a:t> </a:t>
            </a:r>
            <a:r>
              <a:rPr lang="en-US" sz="1200" dirty="0" err="1" smtClean="0"/>
              <a:t>Aufsesser</a:t>
            </a:r>
            <a:r>
              <a:rPr lang="en-US" sz="1200" dirty="0" smtClean="0"/>
              <a:t> and Richard </a:t>
            </a:r>
          </a:p>
          <a:p>
            <a:r>
              <a:rPr lang="en-US" sz="1200" dirty="0" smtClean="0"/>
              <a:t>C. and Marjorie D. Rockwell, 1962.47</a:t>
            </a:r>
            <a:endParaRPr lang="en-US" sz="1200" dirty="0"/>
          </a:p>
        </p:txBody>
      </p:sp>
      <p:sp>
        <p:nvSpPr>
          <p:cNvPr id="5" name="TextBox 4"/>
          <p:cNvSpPr txBox="1"/>
          <p:nvPr/>
        </p:nvSpPr>
        <p:spPr>
          <a:xfrm>
            <a:off x="5791200" y="457200"/>
            <a:ext cx="3048000" cy="923330"/>
          </a:xfrm>
          <a:prstGeom prst="rect">
            <a:avLst/>
          </a:prstGeom>
          <a:noFill/>
        </p:spPr>
        <p:txBody>
          <a:bodyPr wrap="square" rtlCol="0">
            <a:spAutoFit/>
          </a:bodyPr>
          <a:lstStyle/>
          <a:p>
            <a:r>
              <a:rPr lang="en-US" dirty="0" smtClean="0"/>
              <a:t>During 1600s and 1700s portraits were most popular style of painting.</a:t>
            </a:r>
            <a:endParaRPr lang="en-US" dirty="0"/>
          </a:p>
        </p:txBody>
      </p:sp>
      <p:sp>
        <p:nvSpPr>
          <p:cNvPr id="6" name="TextBox 5"/>
          <p:cNvSpPr txBox="1"/>
          <p:nvPr/>
        </p:nvSpPr>
        <p:spPr>
          <a:xfrm>
            <a:off x="5867400" y="1981200"/>
            <a:ext cx="2819400" cy="646331"/>
          </a:xfrm>
          <a:prstGeom prst="rect">
            <a:avLst/>
          </a:prstGeom>
          <a:noFill/>
        </p:spPr>
        <p:txBody>
          <a:bodyPr wrap="square" rtlCol="0">
            <a:spAutoFit/>
          </a:bodyPr>
          <a:lstStyle/>
          <a:p>
            <a:r>
              <a:rPr lang="en-US" sz="3600" b="1" dirty="0" smtClean="0"/>
              <a:t>Why? </a:t>
            </a:r>
          </a:p>
        </p:txBody>
      </p:sp>
      <p:sp>
        <p:nvSpPr>
          <p:cNvPr id="7" name="TextBox 6"/>
          <p:cNvSpPr txBox="1"/>
          <p:nvPr/>
        </p:nvSpPr>
        <p:spPr>
          <a:xfrm>
            <a:off x="5943600" y="3048000"/>
            <a:ext cx="2895600" cy="1754326"/>
          </a:xfrm>
          <a:prstGeom prst="rect">
            <a:avLst/>
          </a:prstGeom>
          <a:noFill/>
        </p:spPr>
        <p:txBody>
          <a:bodyPr wrap="square" rtlCol="0">
            <a:spAutoFit/>
          </a:bodyPr>
          <a:lstStyle/>
          <a:p>
            <a:r>
              <a:rPr lang="en-US" dirty="0" smtClean="0"/>
              <a:t>Human control over the natural world.</a:t>
            </a:r>
          </a:p>
          <a:p>
            <a:endParaRPr lang="en-US" dirty="0" smtClean="0"/>
          </a:p>
          <a:p>
            <a:r>
              <a:rPr lang="en-US" dirty="0" smtClean="0"/>
              <a:t>Landscapes were not considered important enough to paint.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62.51_Cummings.jpg"/>
          <p:cNvPicPr>
            <a:picLocks noChangeAspect="1"/>
          </p:cNvPicPr>
          <p:nvPr/>
        </p:nvPicPr>
        <p:blipFill>
          <a:blip r:embed="rId3" cstate="print"/>
          <a:stretch>
            <a:fillRect/>
          </a:stretch>
        </p:blipFill>
        <p:spPr>
          <a:xfrm>
            <a:off x="0" y="0"/>
            <a:ext cx="5469256" cy="6858000"/>
          </a:xfrm>
          <a:prstGeom prst="rect">
            <a:avLst/>
          </a:prstGeom>
        </p:spPr>
      </p:pic>
      <p:sp>
        <p:nvSpPr>
          <p:cNvPr id="4" name="TextBox 3"/>
          <p:cNvSpPr txBox="1"/>
          <p:nvPr/>
        </p:nvSpPr>
        <p:spPr>
          <a:xfrm>
            <a:off x="5486400" y="6211669"/>
            <a:ext cx="4267200" cy="646331"/>
          </a:xfrm>
          <a:prstGeom prst="rect">
            <a:avLst/>
          </a:prstGeom>
          <a:noFill/>
        </p:spPr>
        <p:txBody>
          <a:bodyPr wrap="square" rtlCol="0">
            <a:spAutoFit/>
          </a:bodyPr>
          <a:lstStyle/>
          <a:p>
            <a:r>
              <a:rPr lang="en-US" sz="1200" dirty="0" smtClean="0"/>
              <a:t>Thomas Cole, 1826-1828</a:t>
            </a:r>
          </a:p>
          <a:p>
            <a:r>
              <a:rPr lang="en-US" sz="1200" dirty="0" smtClean="0"/>
              <a:t>Thomas </a:t>
            </a:r>
            <a:r>
              <a:rPr lang="en-US" sz="1200" dirty="0" err="1" smtClean="0"/>
              <a:t>Seir</a:t>
            </a:r>
            <a:r>
              <a:rPr lang="en-US" sz="1200" dirty="0" smtClean="0"/>
              <a:t> Cummings (1804-1894)</a:t>
            </a:r>
          </a:p>
          <a:p>
            <a:r>
              <a:rPr lang="en-US" sz="1200" dirty="0" smtClean="0"/>
              <a:t>Bequest of Mrs. Florence H. Cole Vincent, 1962.51</a:t>
            </a:r>
            <a:endParaRPr lang="en-US" sz="1200" dirty="0"/>
          </a:p>
        </p:txBody>
      </p:sp>
      <p:sp>
        <p:nvSpPr>
          <p:cNvPr id="5" name="TextBox 4"/>
          <p:cNvSpPr txBox="1"/>
          <p:nvPr/>
        </p:nvSpPr>
        <p:spPr>
          <a:xfrm>
            <a:off x="5638800" y="533400"/>
            <a:ext cx="3124200" cy="1200329"/>
          </a:xfrm>
          <a:prstGeom prst="rect">
            <a:avLst/>
          </a:prstGeom>
          <a:noFill/>
        </p:spPr>
        <p:txBody>
          <a:bodyPr wrap="square" rtlCol="0">
            <a:spAutoFit/>
          </a:bodyPr>
          <a:lstStyle/>
          <a:p>
            <a:r>
              <a:rPr lang="en-US" dirty="0" smtClean="0"/>
              <a:t>Thomas Cole is considered the “founder” of the Hudson River School because he popularized landscape painting in 1825.</a:t>
            </a:r>
            <a:endParaRPr lang="en-US" dirty="0"/>
          </a:p>
        </p:txBody>
      </p:sp>
      <p:sp>
        <p:nvSpPr>
          <p:cNvPr id="6" name="TextBox 5"/>
          <p:cNvSpPr txBox="1"/>
          <p:nvPr/>
        </p:nvSpPr>
        <p:spPr>
          <a:xfrm>
            <a:off x="5715000" y="2209800"/>
            <a:ext cx="3124200" cy="2308324"/>
          </a:xfrm>
          <a:prstGeom prst="rect">
            <a:avLst/>
          </a:prstGeom>
          <a:noFill/>
        </p:spPr>
        <p:txBody>
          <a:bodyPr wrap="square" rtlCol="0">
            <a:spAutoFit/>
          </a:bodyPr>
          <a:lstStyle/>
          <a:p>
            <a:pPr>
              <a:buFont typeface="Arial" pitchFamily="34" charset="0"/>
              <a:buChar char="•"/>
            </a:pPr>
            <a:r>
              <a:rPr lang="en-US" dirty="0" smtClean="0"/>
              <a:t>Born in England, came to the United States with his family in 1818.</a:t>
            </a:r>
          </a:p>
          <a:p>
            <a:pPr>
              <a:buFont typeface="Arial" pitchFamily="34" charset="0"/>
              <a:buChar char="•"/>
            </a:pPr>
            <a:r>
              <a:rPr lang="en-US" dirty="0" smtClean="0"/>
              <a:t>Moved to Catskill, NY in 1827</a:t>
            </a:r>
          </a:p>
          <a:p>
            <a:pPr>
              <a:buFont typeface="Arial" pitchFamily="34" charset="0"/>
              <a:buChar char="•"/>
            </a:pPr>
            <a:r>
              <a:rPr lang="en-US" dirty="0" smtClean="0"/>
              <a:t>Loved nature and the American wilderness (especially the Catskill Mountains).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1143000"/>
          </a:xfrm>
        </p:spPr>
        <p:txBody>
          <a:bodyPr/>
          <a:lstStyle/>
          <a:p>
            <a:r>
              <a:rPr lang="en-US" dirty="0" smtClean="0">
                <a:latin typeface="Cooper Black" pitchFamily="18" charset="0"/>
              </a:rPr>
              <a:t>Notable Artists</a:t>
            </a:r>
            <a:endParaRPr lang="en-US" dirty="0">
              <a:latin typeface="Cooper Black" pitchFamily="18" charset="0"/>
            </a:endParaRPr>
          </a:p>
        </p:txBody>
      </p:sp>
    </p:spTree>
    <p:extLst>
      <p:ext uri="{BB962C8B-B14F-4D97-AF65-F5344CB8AC3E}">
        <p14:creationId xmlns="" xmlns:p14="http://schemas.microsoft.com/office/powerpoint/2010/main" val="1570054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1792222" cy="369332"/>
          </a:xfrm>
          <a:prstGeom prst="rect">
            <a:avLst/>
          </a:prstGeom>
        </p:spPr>
        <p:txBody>
          <a:bodyPr wrap="none">
            <a:spAutoFit/>
          </a:bodyPr>
          <a:lstStyle/>
          <a:p>
            <a:r>
              <a:rPr lang="en-US" b="1" dirty="0" smtClean="0"/>
              <a:t>Asher B. Durand </a:t>
            </a:r>
            <a:endParaRPr lang="en-US" dirty="0"/>
          </a:p>
        </p:txBody>
      </p:sp>
      <p:sp>
        <p:nvSpPr>
          <p:cNvPr id="4" name="Rectangle 1"/>
          <p:cNvSpPr>
            <a:spLocks noChangeArrowheads="1"/>
          </p:cNvSpPr>
          <p:nvPr/>
        </p:nvSpPr>
        <p:spPr bwMode="auto">
          <a:xfrm>
            <a:off x="5943600" y="304800"/>
            <a:ext cx="16776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Arial" pitchFamily="34" charset="0"/>
              </a:rPr>
              <a:t>Frederic Church</a:t>
            </a:r>
            <a:endParaRPr kumimoji="0" lang="en-US" b="0" i="0" u="none" strike="noStrike" cap="none" normalizeH="0" baseline="0" dirty="0" smtClean="0">
              <a:ln>
                <a:noFill/>
              </a:ln>
              <a:solidFill>
                <a:schemeClr val="tx1"/>
              </a:solidFill>
              <a:effectLst/>
              <a:cs typeface="Arial" pitchFamily="34" charset="0"/>
            </a:endParaRPr>
          </a:p>
        </p:txBody>
      </p:sp>
      <p:sp>
        <p:nvSpPr>
          <p:cNvPr id="5" name="Rectangle 4"/>
          <p:cNvSpPr/>
          <p:nvPr/>
        </p:nvSpPr>
        <p:spPr>
          <a:xfrm>
            <a:off x="990600" y="3733800"/>
            <a:ext cx="2499402" cy="369332"/>
          </a:xfrm>
          <a:prstGeom prst="rect">
            <a:avLst/>
          </a:prstGeom>
        </p:spPr>
        <p:txBody>
          <a:bodyPr wrap="none">
            <a:spAutoFit/>
          </a:bodyPr>
          <a:lstStyle/>
          <a:p>
            <a:r>
              <a:rPr lang="en-US" b="1" dirty="0" smtClean="0"/>
              <a:t>James and William Hart </a:t>
            </a:r>
            <a:endParaRPr lang="en-US" dirty="0"/>
          </a:p>
        </p:txBody>
      </p:sp>
      <p:sp>
        <p:nvSpPr>
          <p:cNvPr id="2050" name="Rectangle 2"/>
          <p:cNvSpPr>
            <a:spLocks noChangeArrowheads="1"/>
          </p:cNvSpPr>
          <p:nvPr/>
        </p:nvSpPr>
        <p:spPr bwMode="auto">
          <a:xfrm>
            <a:off x="5867400" y="3657600"/>
            <a:ext cx="170495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Times New Roman" pitchFamily="18" charset="0"/>
              </a:rPr>
              <a:t>Sanford Gifford </a:t>
            </a:r>
            <a:endParaRPr kumimoji="0" lang="en-US" b="0" i="0" u="none" strike="noStrike" cap="none" normalizeH="0" baseline="0" dirty="0" smtClean="0">
              <a:ln>
                <a:noFill/>
              </a:ln>
              <a:solidFill>
                <a:schemeClr val="tx1"/>
              </a:solidFill>
              <a:effectLst/>
              <a:cs typeface="Arial" pitchFamily="34" charset="0"/>
            </a:endParaRPr>
          </a:p>
        </p:txBody>
      </p:sp>
      <p:pic>
        <p:nvPicPr>
          <p:cNvPr id="7" name="Picture 6" descr="943_JamesHart_H081-02.jpg"/>
          <p:cNvPicPr>
            <a:picLocks noChangeAspect="1"/>
          </p:cNvPicPr>
          <p:nvPr/>
        </p:nvPicPr>
        <p:blipFill>
          <a:blip r:embed="rId2" cstate="print"/>
          <a:stretch>
            <a:fillRect/>
          </a:stretch>
        </p:blipFill>
        <p:spPr>
          <a:xfrm>
            <a:off x="228600" y="4191001"/>
            <a:ext cx="2064258" cy="2667000"/>
          </a:xfrm>
          <a:prstGeom prst="rect">
            <a:avLst/>
          </a:prstGeom>
        </p:spPr>
      </p:pic>
      <p:pic>
        <p:nvPicPr>
          <p:cNvPr id="8" name="Picture 7" descr="589_Hart_HO81_02.jpg"/>
          <p:cNvPicPr>
            <a:picLocks noChangeAspect="1"/>
          </p:cNvPicPr>
          <p:nvPr/>
        </p:nvPicPr>
        <p:blipFill>
          <a:blip r:embed="rId3" cstate="print"/>
          <a:stretch>
            <a:fillRect/>
          </a:stretch>
        </p:blipFill>
        <p:spPr>
          <a:xfrm>
            <a:off x="2362200" y="4191000"/>
            <a:ext cx="1906904" cy="2667000"/>
          </a:xfrm>
          <a:prstGeom prst="rect">
            <a:avLst/>
          </a:prstGeom>
        </p:spPr>
      </p:pic>
      <p:pic>
        <p:nvPicPr>
          <p:cNvPr id="10" name="Picture 9" descr="Gifford_Sanford_Robinson_bio.jpg"/>
          <p:cNvPicPr>
            <a:picLocks noChangeAspect="1"/>
          </p:cNvPicPr>
          <p:nvPr/>
        </p:nvPicPr>
        <p:blipFill>
          <a:blip r:embed="rId4" cstate="print"/>
          <a:stretch>
            <a:fillRect/>
          </a:stretch>
        </p:blipFill>
        <p:spPr>
          <a:xfrm>
            <a:off x="5715000" y="4107793"/>
            <a:ext cx="1993900" cy="2750207"/>
          </a:xfrm>
          <a:prstGeom prst="rect">
            <a:avLst/>
          </a:prstGeom>
        </p:spPr>
      </p:pic>
      <p:pic>
        <p:nvPicPr>
          <p:cNvPr id="11" name="Picture 10" descr="Asher Brown Durand photo.jpg"/>
          <p:cNvPicPr>
            <a:picLocks noChangeAspect="1"/>
          </p:cNvPicPr>
          <p:nvPr/>
        </p:nvPicPr>
        <p:blipFill>
          <a:blip r:embed="rId5" cstate="print"/>
          <a:stretch>
            <a:fillRect/>
          </a:stretch>
        </p:blipFill>
        <p:spPr>
          <a:xfrm>
            <a:off x="1143000" y="838200"/>
            <a:ext cx="1905000" cy="2714625"/>
          </a:xfrm>
          <a:prstGeom prst="rect">
            <a:avLst/>
          </a:prstGeom>
        </p:spPr>
      </p:pic>
      <p:pic>
        <p:nvPicPr>
          <p:cNvPr id="12" name="Picture 11" descr="220px-Frederic_Edwin_Church_-_Brady-Handy_(cropped).jpg"/>
          <p:cNvPicPr>
            <a:picLocks noChangeAspect="1"/>
          </p:cNvPicPr>
          <p:nvPr/>
        </p:nvPicPr>
        <p:blipFill>
          <a:blip r:embed="rId6" cstate="print"/>
          <a:stretch>
            <a:fillRect/>
          </a:stretch>
        </p:blipFill>
        <p:spPr>
          <a:xfrm>
            <a:off x="5791200" y="762000"/>
            <a:ext cx="1862667" cy="2895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p:spPr>
        <p:txBody>
          <a:bodyPr/>
          <a:lstStyle/>
          <a:p>
            <a:r>
              <a:rPr lang="en-US" dirty="0" smtClean="0">
                <a:latin typeface="Cooper Black" pitchFamily="18" charset="0"/>
              </a:rPr>
              <a:t>Elements of HRS Paintings</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000" y="0"/>
            <a:ext cx="8229600" cy="6258611"/>
          </a:xfrm>
          <a:prstGeom prst="rect">
            <a:avLst/>
          </a:prstGeom>
        </p:spPr>
      </p:pic>
      <p:sp>
        <p:nvSpPr>
          <p:cNvPr id="5" name="TextBox 4"/>
          <p:cNvSpPr txBox="1"/>
          <p:nvPr/>
        </p:nvSpPr>
        <p:spPr>
          <a:xfrm>
            <a:off x="5105400" y="6211669"/>
            <a:ext cx="3352800" cy="646331"/>
          </a:xfrm>
          <a:prstGeom prst="rect">
            <a:avLst/>
          </a:prstGeom>
          <a:noFill/>
        </p:spPr>
        <p:txBody>
          <a:bodyPr wrap="square" rtlCol="0">
            <a:spAutoFit/>
          </a:bodyPr>
          <a:lstStyle/>
          <a:p>
            <a:r>
              <a:rPr lang="en-US" sz="1200" dirty="0" smtClean="0"/>
              <a:t>Catskill Mountain House, 1845</a:t>
            </a:r>
          </a:p>
          <a:p>
            <a:r>
              <a:rPr lang="en-US" sz="1200" dirty="0"/>
              <a:t>DeWitt Clinton </a:t>
            </a:r>
            <a:r>
              <a:rPr lang="en-US" sz="1200" dirty="0" err="1"/>
              <a:t>Boutelle</a:t>
            </a:r>
            <a:r>
              <a:rPr lang="en-US" sz="1200" dirty="0"/>
              <a:t> (</a:t>
            </a:r>
            <a:r>
              <a:rPr lang="en-US" sz="1200" dirty="0" smtClean="0"/>
              <a:t>1820-1884)</a:t>
            </a:r>
          </a:p>
          <a:p>
            <a:r>
              <a:rPr lang="en-US" sz="1200" dirty="0"/>
              <a:t>Albany Institute of History &amp; </a:t>
            </a:r>
            <a:r>
              <a:rPr lang="en-US" sz="1200" dirty="0" smtClean="0"/>
              <a:t>Art, </a:t>
            </a:r>
            <a:r>
              <a:rPr lang="en-US" sz="1200" dirty="0"/>
              <a:t>1975.20</a:t>
            </a:r>
          </a:p>
        </p:txBody>
      </p:sp>
      <p:sp>
        <p:nvSpPr>
          <p:cNvPr id="6" name="TextBox 5"/>
          <p:cNvSpPr txBox="1"/>
          <p:nvPr/>
        </p:nvSpPr>
        <p:spPr>
          <a:xfrm>
            <a:off x="4495800" y="381000"/>
            <a:ext cx="3429000" cy="461665"/>
          </a:xfrm>
          <a:prstGeom prst="rect">
            <a:avLst/>
          </a:prstGeom>
          <a:noFill/>
        </p:spPr>
        <p:txBody>
          <a:bodyPr wrap="square" rtlCol="0">
            <a:spAutoFit/>
          </a:bodyPr>
          <a:lstStyle/>
          <a:p>
            <a:r>
              <a:rPr lang="en-US" sz="2400" b="1" dirty="0" smtClean="0"/>
              <a:t>Dramatic views of nature</a:t>
            </a:r>
            <a:endParaRPr lang="en-US" sz="2400" b="1" dirty="0"/>
          </a:p>
        </p:txBody>
      </p:sp>
      <p:sp>
        <p:nvSpPr>
          <p:cNvPr id="7" name="Up Arrow 6"/>
          <p:cNvSpPr/>
          <p:nvPr/>
        </p:nvSpPr>
        <p:spPr>
          <a:xfrm rot="12790974">
            <a:off x="5195232" y="765638"/>
            <a:ext cx="609600" cy="10668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1981200"/>
            <a:ext cx="3124200" cy="461665"/>
          </a:xfrm>
          <a:prstGeom prst="rect">
            <a:avLst/>
          </a:prstGeom>
          <a:noFill/>
        </p:spPr>
        <p:txBody>
          <a:bodyPr wrap="square" rtlCol="0">
            <a:spAutoFit/>
          </a:bodyPr>
          <a:lstStyle/>
          <a:p>
            <a:r>
              <a:rPr lang="en-US" sz="2400" b="1" dirty="0" smtClean="0"/>
              <a:t>Realistic, not abstract</a:t>
            </a:r>
            <a:endParaRPr lang="en-US" sz="2400" b="1" dirty="0"/>
          </a:p>
        </p:txBody>
      </p:sp>
      <p:sp>
        <p:nvSpPr>
          <p:cNvPr id="9" name="TextBox 8"/>
          <p:cNvSpPr txBox="1"/>
          <p:nvPr/>
        </p:nvSpPr>
        <p:spPr>
          <a:xfrm>
            <a:off x="5257800" y="3352800"/>
            <a:ext cx="3352800" cy="461665"/>
          </a:xfrm>
          <a:prstGeom prst="rect">
            <a:avLst/>
          </a:prstGeom>
          <a:noFill/>
        </p:spPr>
        <p:txBody>
          <a:bodyPr wrap="square" rtlCol="0">
            <a:spAutoFit/>
          </a:bodyPr>
          <a:lstStyle/>
          <a:p>
            <a:r>
              <a:rPr lang="en-US" sz="2400" b="1" dirty="0" smtClean="0"/>
              <a:t>People small in scale</a:t>
            </a:r>
            <a:endParaRPr lang="en-US" sz="2400" b="1" dirty="0"/>
          </a:p>
        </p:txBody>
      </p:sp>
      <p:sp>
        <p:nvSpPr>
          <p:cNvPr id="10" name="Oval 9"/>
          <p:cNvSpPr/>
          <p:nvPr/>
        </p:nvSpPr>
        <p:spPr>
          <a:xfrm>
            <a:off x="5867400" y="4343400"/>
            <a:ext cx="5334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4572000"/>
            <a:ext cx="5029200" cy="461665"/>
          </a:xfrm>
          <a:prstGeom prst="rect">
            <a:avLst/>
          </a:prstGeom>
          <a:noFill/>
        </p:spPr>
        <p:txBody>
          <a:bodyPr wrap="square" rtlCol="0">
            <a:spAutoFit/>
          </a:bodyPr>
          <a:lstStyle/>
          <a:p>
            <a:r>
              <a:rPr lang="en-US" sz="2400" b="1" dirty="0" smtClean="0"/>
              <a:t>Show how humans change landscape</a:t>
            </a:r>
          </a:p>
        </p:txBody>
      </p:sp>
      <p:sp>
        <p:nvSpPr>
          <p:cNvPr id="12" name="TextBox 11"/>
          <p:cNvSpPr txBox="1"/>
          <p:nvPr/>
        </p:nvSpPr>
        <p:spPr>
          <a:xfrm>
            <a:off x="533400" y="4953000"/>
            <a:ext cx="4191000" cy="1292662"/>
          </a:xfrm>
          <a:prstGeom prst="rect">
            <a:avLst/>
          </a:prstGeom>
          <a:noFill/>
        </p:spPr>
        <p:txBody>
          <a:bodyPr wrap="square" rtlCol="0">
            <a:spAutoFit/>
          </a:bodyPr>
          <a:lstStyle/>
          <a:p>
            <a:pPr>
              <a:buFont typeface="Arial" pitchFamily="34" charset="0"/>
              <a:buChar char="•"/>
            </a:pPr>
            <a:r>
              <a:rPr lang="en-US" dirty="0" smtClean="0"/>
              <a:t>Cut down tree</a:t>
            </a:r>
          </a:p>
          <a:p>
            <a:pPr>
              <a:buFont typeface="Arial" pitchFamily="34" charset="0"/>
              <a:buChar char="•"/>
            </a:pPr>
            <a:r>
              <a:rPr lang="en-US" dirty="0" smtClean="0"/>
              <a:t>Dirt path</a:t>
            </a:r>
          </a:p>
          <a:p>
            <a:endParaRPr lang="en-US" dirty="0" smtClean="0"/>
          </a:p>
          <a:p>
            <a:r>
              <a:rPr lang="en-US" sz="2400" dirty="0" smtClean="0"/>
              <a:t>Do you see any others?</a:t>
            </a:r>
            <a:endParaRPr lang="en-US" sz="2400" dirty="0"/>
          </a:p>
        </p:txBody>
      </p:sp>
    </p:spTree>
    <p:extLst>
      <p:ext uri="{BB962C8B-B14F-4D97-AF65-F5344CB8AC3E}">
        <p14:creationId xmlns="" xmlns:p14="http://schemas.microsoft.com/office/powerpoint/2010/main" val="11002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8"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p:bldP spid="12" grpId="0"/>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567</Words>
  <Application>Microsoft Office PowerPoint</Application>
  <PresentationFormat>On-screen Show (4:3)</PresentationFormat>
  <Paragraphs>76</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Art &amp; the Environment Lesson 1: Landscapes of the Past</vt:lpstr>
      <vt:lpstr>The Hudson River School America’s First Art Movement</vt:lpstr>
      <vt:lpstr>Before the Hudson River School</vt:lpstr>
      <vt:lpstr>Slide 4</vt:lpstr>
      <vt:lpstr>Slide 5</vt:lpstr>
      <vt:lpstr>Notable Artists</vt:lpstr>
      <vt:lpstr>Slide 7</vt:lpstr>
      <vt:lpstr>Elements of HRS Paintings</vt:lpstr>
      <vt:lpstr>Slide 9</vt:lpstr>
      <vt:lpstr>Analyze a Painting</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the Hudson River School</dc:title>
  <dc:creator>stenshornp</dc:creator>
  <cp:lastModifiedBy>stenshornp</cp:lastModifiedBy>
  <cp:revision>81</cp:revision>
  <dcterms:created xsi:type="dcterms:W3CDTF">2017-03-02T21:03:15Z</dcterms:created>
  <dcterms:modified xsi:type="dcterms:W3CDTF">2019-08-19T17:41:51Z</dcterms:modified>
</cp:coreProperties>
</file>